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2"/>
  </p:notesMasterIdLst>
  <p:sldIdLst>
    <p:sldId id="256" r:id="rId2"/>
    <p:sldId id="264" r:id="rId3"/>
    <p:sldId id="257" r:id="rId4"/>
    <p:sldId id="258" r:id="rId5"/>
    <p:sldId id="265" r:id="rId6"/>
    <p:sldId id="262" r:id="rId7"/>
    <p:sldId id="263" r:id="rId8"/>
    <p:sldId id="259" r:id="rId9"/>
    <p:sldId id="260" r:id="rId10"/>
    <p:sldId id="261" r:id="rId1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1" y="55"/>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46844C9-C0D8-4F77-955E-3C983BB41C7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1747" name="Rectangle 3">
            <a:extLst>
              <a:ext uri="{FF2B5EF4-FFF2-40B4-BE49-F238E27FC236}">
                <a16:creationId xmlns:a16="http://schemas.microsoft.com/office/drawing/2014/main" id="{99941DB6-65CE-4798-8389-D6D7B3ACAD66}"/>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a:extLst>
              <a:ext uri="{FF2B5EF4-FFF2-40B4-BE49-F238E27FC236}">
                <a16:creationId xmlns:a16="http://schemas.microsoft.com/office/drawing/2014/main" id="{9F8D457B-635F-4378-8AF6-66C4B0F889FF}"/>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a:extLst>
              <a:ext uri="{FF2B5EF4-FFF2-40B4-BE49-F238E27FC236}">
                <a16:creationId xmlns:a16="http://schemas.microsoft.com/office/drawing/2014/main" id="{4684C2D5-AC28-42D2-AFDA-41BF4BE622FC}"/>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750" name="Rectangle 6">
            <a:extLst>
              <a:ext uri="{FF2B5EF4-FFF2-40B4-BE49-F238E27FC236}">
                <a16:creationId xmlns:a16="http://schemas.microsoft.com/office/drawing/2014/main" id="{E5F17509-83FA-457C-9C02-9E93F12D0C58}"/>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1751" name="Rectangle 7">
            <a:extLst>
              <a:ext uri="{FF2B5EF4-FFF2-40B4-BE49-F238E27FC236}">
                <a16:creationId xmlns:a16="http://schemas.microsoft.com/office/drawing/2014/main" id="{731EDDFF-EA8D-48CB-A41A-DB1C0AB74E8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782251D-F7A7-4545-9F3B-4D17DAE3139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83B23997-C8CD-4E85-829A-7B9712FFED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E2BA7B-E03F-41C4-8076-107CD6D57A4E}" type="slidenum">
              <a:rPr lang="en-US" altLang="en-US" smtClean="0"/>
              <a:pPr>
                <a:spcBef>
                  <a:spcPct val="0"/>
                </a:spcBef>
              </a:pPr>
              <a:t>1</a:t>
            </a:fld>
            <a:endParaRPr lang="en-US" altLang="en-US"/>
          </a:p>
        </p:txBody>
      </p:sp>
      <p:sp>
        <p:nvSpPr>
          <p:cNvPr id="5123" name="Rectangle 2">
            <a:extLst>
              <a:ext uri="{FF2B5EF4-FFF2-40B4-BE49-F238E27FC236}">
                <a16:creationId xmlns:a16="http://schemas.microsoft.com/office/drawing/2014/main" id="{BFA784CA-0B17-462E-8BA1-053D82358196}"/>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A0141D4D-D4C6-4620-B851-072499B491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58DA8C6A-3956-4F70-9CD8-54522751D34E}"/>
              </a:ext>
            </a:extLst>
          </p:cNvPr>
          <p:cNvSpPr>
            <a:spLocks noChangeArrowheads="1"/>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7AAEFB19-6067-4CE1-B1CC-BD414D344D13}"/>
              </a:ext>
            </a:extLst>
          </p:cNvPr>
          <p:cNvSpPr>
            <a:spLocks noChangeShapeType="1"/>
          </p:cNvSpPr>
          <p:nvPr/>
        </p:nvSpPr>
        <p:spPr bwMode="auto">
          <a:xfrm>
            <a:off x="2641601" y="3962400"/>
            <a:ext cx="8682567"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698" name="Rectangle 2"/>
          <p:cNvSpPr>
            <a:spLocks noGrp="1" noChangeArrowheads="1"/>
          </p:cNvSpPr>
          <p:nvPr>
            <p:ph type="ctrTitle"/>
          </p:nvPr>
        </p:nvSpPr>
        <p:spPr>
          <a:xfrm>
            <a:off x="1219201" y="1524000"/>
            <a:ext cx="10164233" cy="1752600"/>
          </a:xfrm>
        </p:spPr>
        <p:txBody>
          <a:bodyPr/>
          <a:lstStyle>
            <a:lvl1pPr>
              <a:defRPr sz="5000"/>
            </a:lvl1pPr>
          </a:lstStyle>
          <a:p>
            <a:r>
              <a:rPr lang="en-US" altLang="en-US"/>
              <a:t>Click to edit Master title style</a:t>
            </a:r>
          </a:p>
        </p:txBody>
      </p:sp>
      <p:sp>
        <p:nvSpPr>
          <p:cNvPr id="29699" name="Rectangle 3"/>
          <p:cNvSpPr>
            <a:spLocks noGrp="1" noChangeArrowheads="1"/>
          </p:cNvSpPr>
          <p:nvPr>
            <p:ph type="subTitle" idx="1"/>
          </p:nvPr>
        </p:nvSpPr>
        <p:spPr>
          <a:xfrm>
            <a:off x="2641600" y="4038600"/>
            <a:ext cx="87376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92976B42-F9B5-4DC9-AAE7-13227BE28674}"/>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B30D52D8-0510-40CE-B6F6-F28261577378}"/>
              </a:ext>
            </a:extLst>
          </p:cNvPr>
          <p:cNvSpPr>
            <a:spLocks noGrp="1" noChangeArrowheads="1"/>
          </p:cNvSpPr>
          <p:nvPr>
            <p:ph type="ftr" sz="quarter" idx="11"/>
          </p:nvPr>
        </p:nvSpPr>
        <p:spPr>
          <a:xfrm>
            <a:off x="4165600" y="6243638"/>
            <a:ext cx="38608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90C47664-C368-4BEE-B934-F881A34000E2}"/>
              </a:ext>
            </a:extLst>
          </p:cNvPr>
          <p:cNvSpPr>
            <a:spLocks noGrp="1" noChangeArrowheads="1"/>
          </p:cNvSpPr>
          <p:nvPr>
            <p:ph type="sldNum" sz="quarter" idx="12"/>
          </p:nvPr>
        </p:nvSpPr>
        <p:spPr/>
        <p:txBody>
          <a:bodyPr/>
          <a:lstStyle>
            <a:lvl1pPr>
              <a:defRPr/>
            </a:lvl1pPr>
          </a:lstStyle>
          <a:p>
            <a:pPr>
              <a:defRPr/>
            </a:pPr>
            <a:fld id="{94945AD1-A2AB-4284-A8D9-C542696ACFE2}" type="slidenum">
              <a:rPr lang="en-US" altLang="en-US"/>
              <a:pPr>
                <a:defRPr/>
              </a:pPr>
              <a:t>‹#›</a:t>
            </a:fld>
            <a:endParaRPr lang="en-US" altLang="en-US"/>
          </a:p>
        </p:txBody>
      </p:sp>
    </p:spTree>
    <p:extLst>
      <p:ext uri="{BB962C8B-B14F-4D97-AF65-F5344CB8AC3E}">
        <p14:creationId xmlns:p14="http://schemas.microsoft.com/office/powerpoint/2010/main" val="280987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6BE5FEB-EDFD-47E9-9987-AEB32DABC3A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D5419AD-7EAE-4992-9E41-19F62361D0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A416C12-935C-4BA4-AC78-A179DBC40F7D}"/>
              </a:ext>
            </a:extLst>
          </p:cNvPr>
          <p:cNvSpPr>
            <a:spLocks noGrp="1" noChangeArrowheads="1"/>
          </p:cNvSpPr>
          <p:nvPr>
            <p:ph type="sldNum" sz="quarter" idx="12"/>
          </p:nvPr>
        </p:nvSpPr>
        <p:spPr>
          <a:ln/>
        </p:spPr>
        <p:txBody>
          <a:bodyPr/>
          <a:lstStyle>
            <a:lvl1pPr>
              <a:defRPr/>
            </a:lvl1pPr>
          </a:lstStyle>
          <a:p>
            <a:pPr>
              <a:defRPr/>
            </a:pPr>
            <a:fld id="{D11D66E0-601C-4E55-96C8-FF558CCC6F96}" type="slidenum">
              <a:rPr lang="en-US" altLang="en-US"/>
              <a:pPr>
                <a:defRPr/>
              </a:pPr>
              <a:t>‹#›</a:t>
            </a:fld>
            <a:endParaRPr lang="en-US" altLang="en-US"/>
          </a:p>
        </p:txBody>
      </p:sp>
    </p:spTree>
    <p:extLst>
      <p:ext uri="{BB962C8B-B14F-4D97-AF65-F5344CB8AC3E}">
        <p14:creationId xmlns:p14="http://schemas.microsoft.com/office/powerpoint/2010/main" val="2466956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29348D0-1F0B-4729-9A8D-0FF6C8C8E8C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6A00CD9-4BA8-4E79-B412-AD8772D0B63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2E24218-AD25-4C2E-B99E-6831E731564C}"/>
              </a:ext>
            </a:extLst>
          </p:cNvPr>
          <p:cNvSpPr>
            <a:spLocks noGrp="1" noChangeArrowheads="1"/>
          </p:cNvSpPr>
          <p:nvPr>
            <p:ph type="sldNum" sz="quarter" idx="12"/>
          </p:nvPr>
        </p:nvSpPr>
        <p:spPr>
          <a:ln/>
        </p:spPr>
        <p:txBody>
          <a:bodyPr/>
          <a:lstStyle>
            <a:lvl1pPr>
              <a:defRPr/>
            </a:lvl1pPr>
          </a:lstStyle>
          <a:p>
            <a:pPr>
              <a:defRPr/>
            </a:pPr>
            <a:fld id="{672BF5F7-90A6-4007-8C12-A0553EA09C3D}" type="slidenum">
              <a:rPr lang="en-US" altLang="en-US"/>
              <a:pPr>
                <a:defRPr/>
              </a:pPr>
              <a:t>‹#›</a:t>
            </a:fld>
            <a:endParaRPr lang="en-US" altLang="en-US"/>
          </a:p>
        </p:txBody>
      </p:sp>
    </p:spTree>
    <p:extLst>
      <p:ext uri="{BB962C8B-B14F-4D97-AF65-F5344CB8AC3E}">
        <p14:creationId xmlns:p14="http://schemas.microsoft.com/office/powerpoint/2010/main" val="3290847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0979452-EE63-4696-A5A5-BD82F2EC0AD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C621994-AB85-4E58-B28A-7880746D4D9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795C4B6-339B-4BA0-A9D0-D43EB729A32E}"/>
              </a:ext>
            </a:extLst>
          </p:cNvPr>
          <p:cNvSpPr>
            <a:spLocks noGrp="1" noChangeArrowheads="1"/>
          </p:cNvSpPr>
          <p:nvPr>
            <p:ph type="sldNum" sz="quarter" idx="12"/>
          </p:nvPr>
        </p:nvSpPr>
        <p:spPr>
          <a:ln/>
        </p:spPr>
        <p:txBody>
          <a:bodyPr/>
          <a:lstStyle>
            <a:lvl1pPr>
              <a:defRPr/>
            </a:lvl1pPr>
          </a:lstStyle>
          <a:p>
            <a:pPr>
              <a:defRPr/>
            </a:pPr>
            <a:fld id="{EC365F17-99F2-42D8-AD14-6858F642008E}" type="slidenum">
              <a:rPr lang="en-US" altLang="en-US"/>
              <a:pPr>
                <a:defRPr/>
              </a:pPr>
              <a:t>‹#›</a:t>
            </a:fld>
            <a:endParaRPr lang="en-US" altLang="en-US"/>
          </a:p>
        </p:txBody>
      </p:sp>
    </p:spTree>
    <p:extLst>
      <p:ext uri="{BB962C8B-B14F-4D97-AF65-F5344CB8AC3E}">
        <p14:creationId xmlns:p14="http://schemas.microsoft.com/office/powerpoint/2010/main" val="1169032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7FA0185-78D1-4157-8545-1791B4775BF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7C9A4EF-C019-46B6-B70F-D863929095A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BE63A23-FEAD-4B3C-8472-AADBBD74489C}"/>
              </a:ext>
            </a:extLst>
          </p:cNvPr>
          <p:cNvSpPr>
            <a:spLocks noGrp="1" noChangeArrowheads="1"/>
          </p:cNvSpPr>
          <p:nvPr>
            <p:ph type="sldNum" sz="quarter" idx="12"/>
          </p:nvPr>
        </p:nvSpPr>
        <p:spPr>
          <a:ln/>
        </p:spPr>
        <p:txBody>
          <a:bodyPr/>
          <a:lstStyle>
            <a:lvl1pPr>
              <a:defRPr/>
            </a:lvl1pPr>
          </a:lstStyle>
          <a:p>
            <a:pPr>
              <a:defRPr/>
            </a:pPr>
            <a:fld id="{A39D639C-DF91-4F2F-8513-FA7DD1F5FBE0}" type="slidenum">
              <a:rPr lang="en-US" altLang="en-US"/>
              <a:pPr>
                <a:defRPr/>
              </a:pPr>
              <a:t>‹#›</a:t>
            </a:fld>
            <a:endParaRPr lang="en-US" altLang="en-US"/>
          </a:p>
        </p:txBody>
      </p:sp>
    </p:spTree>
    <p:extLst>
      <p:ext uri="{BB962C8B-B14F-4D97-AF65-F5344CB8AC3E}">
        <p14:creationId xmlns:p14="http://schemas.microsoft.com/office/powerpoint/2010/main" val="298220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4E907D3-0E1C-4222-B7FF-7CE1436B778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4B32A56-87A0-4760-B50F-67C17B5A3C9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C8DAF8F-FC2D-4468-B4D5-98FFACA4F4F9}"/>
              </a:ext>
            </a:extLst>
          </p:cNvPr>
          <p:cNvSpPr>
            <a:spLocks noGrp="1" noChangeArrowheads="1"/>
          </p:cNvSpPr>
          <p:nvPr>
            <p:ph type="sldNum" sz="quarter" idx="12"/>
          </p:nvPr>
        </p:nvSpPr>
        <p:spPr>
          <a:ln/>
        </p:spPr>
        <p:txBody>
          <a:bodyPr/>
          <a:lstStyle>
            <a:lvl1pPr>
              <a:defRPr/>
            </a:lvl1pPr>
          </a:lstStyle>
          <a:p>
            <a:pPr>
              <a:defRPr/>
            </a:pPr>
            <a:fld id="{7A67AFA5-9CFB-44C3-8B38-9BC6601C9EB7}" type="slidenum">
              <a:rPr lang="en-US" altLang="en-US"/>
              <a:pPr>
                <a:defRPr/>
              </a:pPr>
              <a:t>‹#›</a:t>
            </a:fld>
            <a:endParaRPr lang="en-US" altLang="en-US"/>
          </a:p>
        </p:txBody>
      </p:sp>
    </p:spTree>
    <p:extLst>
      <p:ext uri="{BB962C8B-B14F-4D97-AF65-F5344CB8AC3E}">
        <p14:creationId xmlns:p14="http://schemas.microsoft.com/office/powerpoint/2010/main" val="441030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5A0EDFD-5B73-4623-9C34-AEB688A83B6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0F17974E-AD8F-461F-A1B9-E4254EDBF61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F4FB95F4-1524-417F-A761-AEDB40D00B71}"/>
              </a:ext>
            </a:extLst>
          </p:cNvPr>
          <p:cNvSpPr>
            <a:spLocks noGrp="1" noChangeArrowheads="1"/>
          </p:cNvSpPr>
          <p:nvPr>
            <p:ph type="sldNum" sz="quarter" idx="12"/>
          </p:nvPr>
        </p:nvSpPr>
        <p:spPr>
          <a:ln/>
        </p:spPr>
        <p:txBody>
          <a:bodyPr/>
          <a:lstStyle>
            <a:lvl1pPr>
              <a:defRPr/>
            </a:lvl1pPr>
          </a:lstStyle>
          <a:p>
            <a:pPr>
              <a:defRPr/>
            </a:pPr>
            <a:fld id="{DFC44648-873A-4007-B328-71635F22684E}" type="slidenum">
              <a:rPr lang="en-US" altLang="en-US"/>
              <a:pPr>
                <a:defRPr/>
              </a:pPr>
              <a:t>‹#›</a:t>
            </a:fld>
            <a:endParaRPr lang="en-US" altLang="en-US"/>
          </a:p>
        </p:txBody>
      </p:sp>
    </p:spTree>
    <p:extLst>
      <p:ext uri="{BB962C8B-B14F-4D97-AF65-F5344CB8AC3E}">
        <p14:creationId xmlns:p14="http://schemas.microsoft.com/office/powerpoint/2010/main" val="4022297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DFC81EA-01F0-4483-9740-B2E87B2F5AC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CE7D4BB4-E0C1-474D-A7FC-C8242B266B4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8C124929-728E-4A1B-8B7C-104E55747F55}"/>
              </a:ext>
            </a:extLst>
          </p:cNvPr>
          <p:cNvSpPr>
            <a:spLocks noGrp="1" noChangeArrowheads="1"/>
          </p:cNvSpPr>
          <p:nvPr>
            <p:ph type="sldNum" sz="quarter" idx="12"/>
          </p:nvPr>
        </p:nvSpPr>
        <p:spPr>
          <a:ln/>
        </p:spPr>
        <p:txBody>
          <a:bodyPr/>
          <a:lstStyle>
            <a:lvl1pPr>
              <a:defRPr/>
            </a:lvl1pPr>
          </a:lstStyle>
          <a:p>
            <a:pPr>
              <a:defRPr/>
            </a:pPr>
            <a:fld id="{707671AF-13C5-4816-BB18-9E1B8BC7D49E}" type="slidenum">
              <a:rPr lang="en-US" altLang="en-US"/>
              <a:pPr>
                <a:defRPr/>
              </a:pPr>
              <a:t>‹#›</a:t>
            </a:fld>
            <a:endParaRPr lang="en-US" altLang="en-US"/>
          </a:p>
        </p:txBody>
      </p:sp>
    </p:spTree>
    <p:extLst>
      <p:ext uri="{BB962C8B-B14F-4D97-AF65-F5344CB8AC3E}">
        <p14:creationId xmlns:p14="http://schemas.microsoft.com/office/powerpoint/2010/main" val="1332000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40DE586-7250-4DD9-9696-90141657D87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2F1621F6-30AB-41BD-B648-5AA67F99644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0EFDB454-B0F4-415A-9996-1FC65D07FAA9}"/>
              </a:ext>
            </a:extLst>
          </p:cNvPr>
          <p:cNvSpPr>
            <a:spLocks noGrp="1" noChangeArrowheads="1"/>
          </p:cNvSpPr>
          <p:nvPr>
            <p:ph type="sldNum" sz="quarter" idx="12"/>
          </p:nvPr>
        </p:nvSpPr>
        <p:spPr>
          <a:ln/>
        </p:spPr>
        <p:txBody>
          <a:bodyPr/>
          <a:lstStyle>
            <a:lvl1pPr>
              <a:defRPr/>
            </a:lvl1pPr>
          </a:lstStyle>
          <a:p>
            <a:pPr>
              <a:defRPr/>
            </a:pPr>
            <a:fld id="{ACBF3999-8CA8-44D5-B919-93FB0FAE71B9}" type="slidenum">
              <a:rPr lang="en-US" altLang="en-US"/>
              <a:pPr>
                <a:defRPr/>
              </a:pPr>
              <a:t>‹#›</a:t>
            </a:fld>
            <a:endParaRPr lang="en-US" altLang="en-US"/>
          </a:p>
        </p:txBody>
      </p:sp>
    </p:spTree>
    <p:extLst>
      <p:ext uri="{BB962C8B-B14F-4D97-AF65-F5344CB8AC3E}">
        <p14:creationId xmlns:p14="http://schemas.microsoft.com/office/powerpoint/2010/main" val="3469810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4369125-344A-4540-8432-1AC8E9F08B1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AEBBBE5-492D-423C-A4F3-29CD51EAAA1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996AC04-E0CE-4503-BD0E-4B3F1F417329}"/>
              </a:ext>
            </a:extLst>
          </p:cNvPr>
          <p:cNvSpPr>
            <a:spLocks noGrp="1" noChangeArrowheads="1"/>
          </p:cNvSpPr>
          <p:nvPr>
            <p:ph type="sldNum" sz="quarter" idx="12"/>
          </p:nvPr>
        </p:nvSpPr>
        <p:spPr>
          <a:ln/>
        </p:spPr>
        <p:txBody>
          <a:bodyPr/>
          <a:lstStyle>
            <a:lvl1pPr>
              <a:defRPr/>
            </a:lvl1pPr>
          </a:lstStyle>
          <a:p>
            <a:pPr>
              <a:defRPr/>
            </a:pPr>
            <a:fld id="{F91536F5-9F05-4B87-8D6A-0908997CC08D}" type="slidenum">
              <a:rPr lang="en-US" altLang="en-US"/>
              <a:pPr>
                <a:defRPr/>
              </a:pPr>
              <a:t>‹#›</a:t>
            </a:fld>
            <a:endParaRPr lang="en-US" altLang="en-US"/>
          </a:p>
        </p:txBody>
      </p:sp>
    </p:spTree>
    <p:extLst>
      <p:ext uri="{BB962C8B-B14F-4D97-AF65-F5344CB8AC3E}">
        <p14:creationId xmlns:p14="http://schemas.microsoft.com/office/powerpoint/2010/main" val="1159173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9C71000-8C53-4416-AC5E-3CF1C5EC085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F847315-3A4B-4379-9DF6-8F2851F9497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680761BB-16E2-4ACC-BD56-FEA4F6A63E5A}"/>
              </a:ext>
            </a:extLst>
          </p:cNvPr>
          <p:cNvSpPr>
            <a:spLocks noGrp="1" noChangeArrowheads="1"/>
          </p:cNvSpPr>
          <p:nvPr>
            <p:ph type="sldNum" sz="quarter" idx="12"/>
          </p:nvPr>
        </p:nvSpPr>
        <p:spPr>
          <a:ln/>
        </p:spPr>
        <p:txBody>
          <a:bodyPr/>
          <a:lstStyle>
            <a:lvl1pPr>
              <a:defRPr/>
            </a:lvl1pPr>
          </a:lstStyle>
          <a:p>
            <a:pPr>
              <a:defRPr/>
            </a:pPr>
            <a:fld id="{9BA7EDE7-7648-4612-866C-B49974550AA0}" type="slidenum">
              <a:rPr lang="en-US" altLang="en-US"/>
              <a:pPr>
                <a:defRPr/>
              </a:pPr>
              <a:t>‹#›</a:t>
            </a:fld>
            <a:endParaRPr lang="en-US" altLang="en-US"/>
          </a:p>
        </p:txBody>
      </p:sp>
    </p:spTree>
    <p:extLst>
      <p:ext uri="{BB962C8B-B14F-4D97-AF65-F5344CB8AC3E}">
        <p14:creationId xmlns:p14="http://schemas.microsoft.com/office/powerpoint/2010/main" val="4089869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FE83C50-C4F0-478A-9C8A-1ECC6E683CC4}"/>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B4B3BF0-D9BB-4657-A224-308EFA6AD2A4}"/>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676" name="Rectangle 4">
            <a:extLst>
              <a:ext uri="{FF2B5EF4-FFF2-40B4-BE49-F238E27FC236}">
                <a16:creationId xmlns:a16="http://schemas.microsoft.com/office/drawing/2014/main" id="{0610EEF6-79FE-4F3A-A0D8-75ABDADD96E6}"/>
              </a:ext>
            </a:extLst>
          </p:cNvPr>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28677" name="Rectangle 5">
            <a:extLst>
              <a:ext uri="{FF2B5EF4-FFF2-40B4-BE49-F238E27FC236}">
                <a16:creationId xmlns:a16="http://schemas.microsoft.com/office/drawing/2014/main" id="{D5332464-5CBF-44A0-A757-7AD87B82B6AA}"/>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28678" name="Rectangle 6">
            <a:extLst>
              <a:ext uri="{FF2B5EF4-FFF2-40B4-BE49-F238E27FC236}">
                <a16:creationId xmlns:a16="http://schemas.microsoft.com/office/drawing/2014/main" id="{648825EA-F55D-4B83-A250-22B7FBF06DDE}"/>
              </a:ext>
            </a:extLst>
          </p:cNvPr>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71C3C34E-14BA-44FA-A2AE-AF512E161A1A}" type="slidenum">
              <a:rPr lang="en-US" altLang="en-US"/>
              <a:pPr>
                <a:defRPr/>
              </a:pPr>
              <a:t>‹#›</a:t>
            </a:fld>
            <a:endParaRPr lang="en-US" altLang="en-US"/>
          </a:p>
        </p:txBody>
      </p:sp>
      <p:sp>
        <p:nvSpPr>
          <p:cNvPr id="1031" name="Freeform 7">
            <a:extLst>
              <a:ext uri="{FF2B5EF4-FFF2-40B4-BE49-F238E27FC236}">
                <a16:creationId xmlns:a16="http://schemas.microsoft.com/office/drawing/2014/main" id="{918CF5B9-745D-4CA2-93C1-3A093554F0B0}"/>
              </a:ext>
            </a:extLst>
          </p:cNvPr>
          <p:cNvSpPr>
            <a:spLocks noChangeArrowheads="1"/>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438" r:id="rId1"/>
    <p:sldLayoutId id="2147484428" r:id="rId2"/>
    <p:sldLayoutId id="2147484429" r:id="rId3"/>
    <p:sldLayoutId id="2147484430" r:id="rId4"/>
    <p:sldLayoutId id="2147484431" r:id="rId5"/>
    <p:sldLayoutId id="2147484432" r:id="rId6"/>
    <p:sldLayoutId id="2147484433" r:id="rId7"/>
    <p:sldLayoutId id="2147484434" r:id="rId8"/>
    <p:sldLayoutId id="2147484435" r:id="rId9"/>
    <p:sldLayoutId id="2147484436" r:id="rId10"/>
    <p:sldLayoutId id="2147484437"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A5D0D07-B147-4D14-A0F2-903E64273F4A}"/>
              </a:ext>
            </a:extLst>
          </p:cNvPr>
          <p:cNvSpPr>
            <a:spLocks noGrp="1" noChangeArrowheads="1"/>
          </p:cNvSpPr>
          <p:nvPr>
            <p:ph type="ctrTitle"/>
          </p:nvPr>
        </p:nvSpPr>
        <p:spPr>
          <a:xfrm>
            <a:off x="2438401" y="1447800"/>
            <a:ext cx="7623175" cy="2209800"/>
          </a:xfrm>
        </p:spPr>
        <p:txBody>
          <a:bodyPr/>
          <a:lstStyle/>
          <a:p>
            <a:pPr eaLnBrk="1" hangingPunct="1"/>
            <a:r>
              <a:rPr lang="en-US" altLang="en-US" dirty="0"/>
              <a:t>Basic </a:t>
            </a:r>
            <a:r>
              <a:rPr lang="en-US" altLang="en-US" dirty="0" err="1"/>
              <a:t>Parol</a:t>
            </a:r>
            <a:r>
              <a:rPr lang="en-US" altLang="en-US" dirty="0"/>
              <a:t> Evidence</a:t>
            </a:r>
          </a:p>
        </p:txBody>
      </p:sp>
      <p:sp>
        <p:nvSpPr>
          <p:cNvPr id="4099" name="Rectangle 3">
            <a:extLst>
              <a:ext uri="{FF2B5EF4-FFF2-40B4-BE49-F238E27FC236}">
                <a16:creationId xmlns:a16="http://schemas.microsoft.com/office/drawing/2014/main" id="{8911365E-D7DA-42E2-B50E-430D0C1D33A5}"/>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A266F-3A0B-49F1-91EF-081FBB4D4AB5}"/>
              </a:ext>
            </a:extLst>
          </p:cNvPr>
          <p:cNvSpPr>
            <a:spLocks noGrp="1"/>
          </p:cNvSpPr>
          <p:nvPr>
            <p:ph type="title"/>
          </p:nvPr>
        </p:nvSpPr>
        <p:spPr/>
        <p:txBody>
          <a:bodyPr/>
          <a:lstStyle/>
          <a:p>
            <a:r>
              <a:rPr lang="en-US" dirty="0"/>
              <a:t>The Annunciator Panel </a:t>
            </a:r>
          </a:p>
        </p:txBody>
      </p:sp>
      <p:sp>
        <p:nvSpPr>
          <p:cNvPr id="3" name="Content Placeholder 2">
            <a:extLst>
              <a:ext uri="{FF2B5EF4-FFF2-40B4-BE49-F238E27FC236}">
                <a16:creationId xmlns:a16="http://schemas.microsoft.com/office/drawing/2014/main" id="{EB487155-3175-4B5F-97EC-BA084C8D48A7}"/>
              </a:ext>
            </a:extLst>
          </p:cNvPr>
          <p:cNvSpPr>
            <a:spLocks noGrp="1"/>
          </p:cNvSpPr>
          <p:nvPr>
            <p:ph idx="1"/>
          </p:nvPr>
        </p:nvSpPr>
        <p:spPr>
          <a:xfrm>
            <a:off x="609600" y="1163637"/>
            <a:ext cx="10972800" cy="4530725"/>
          </a:xfrm>
        </p:spPr>
        <p:txBody>
          <a:bodyPr/>
          <a:lstStyle/>
          <a:p>
            <a:r>
              <a:rPr lang="en-US" sz="2400" dirty="0">
                <a:effectLst/>
                <a:ea typeface="Times New Roman" panose="02020603050405020304" pitchFamily="18" charset="0"/>
                <a:cs typeface="Verdana" panose="020B0604030504040204" pitchFamily="34" charset="0"/>
              </a:rPr>
              <a:t>Contractor and Owner agree that Contractor will build an addition to Owner's factory.  During construction, the Fire Marshal says that smoke vents and annunciator panel are required; the Contractor's plans did not include these; additional cost:  $35,000.  The contract contains a clause </a:t>
            </a:r>
            <a:r>
              <a:rPr lang="en-US" sz="2400">
                <a:effectLst/>
                <a:ea typeface="Times New Roman" panose="02020603050405020304" pitchFamily="18" charset="0"/>
                <a:cs typeface="Verdana" panose="020B0604030504040204" pitchFamily="34" charset="0"/>
              </a:rPr>
              <a:t>that says: </a:t>
            </a:r>
            <a:r>
              <a:rPr lang="en-US" sz="2400" dirty="0">
                <a:effectLst/>
                <a:ea typeface="Times New Roman" panose="02020603050405020304" pitchFamily="18" charset="0"/>
                <a:cs typeface="Verdana" panose="020B0604030504040204" pitchFamily="34" charset="0"/>
              </a:rPr>
              <a:t>"Contractor shall give all notices, comply with all applicable laws, ordinances, rules and regulations.  Contractor agrees to indemnify the Owner from any loss, liability, or penalty which might result from the Contractor's failure to comply with any applicable law, ordinance, rule, or regulation."  When signing the contract, the parties </a:t>
            </a:r>
            <a:r>
              <a:rPr lang="en-US" sz="2400" i="1" dirty="0">
                <a:effectLst/>
                <a:ea typeface="Times New Roman" panose="02020603050405020304" pitchFamily="18" charset="0"/>
                <a:cs typeface="Verdana" panose="020B0604030504040204" pitchFamily="34" charset="0"/>
              </a:rPr>
              <a:t>orally limited</a:t>
            </a:r>
            <a:r>
              <a:rPr lang="en-US" sz="2400" dirty="0">
                <a:effectLst/>
                <a:ea typeface="Times New Roman" panose="02020603050405020304" pitchFamily="18" charset="0"/>
                <a:cs typeface="Verdana" panose="020B0604030504040204" pitchFamily="34" charset="0"/>
              </a:rPr>
              <a:t> indemnification to </a:t>
            </a:r>
            <a:r>
              <a:rPr lang="en-US" sz="2400" i="1" dirty="0">
                <a:effectLst/>
                <a:ea typeface="Times New Roman" panose="02020603050405020304" pitchFamily="18" charset="0"/>
                <a:cs typeface="Verdana" panose="020B0604030504040204" pitchFamily="34" charset="0"/>
              </a:rPr>
              <a:t>only relatively small losses</a:t>
            </a:r>
            <a:r>
              <a:rPr lang="en-US" sz="2400" dirty="0">
                <a:effectLst/>
                <a:ea typeface="Times New Roman" panose="02020603050405020304" pitchFamily="18" charset="0"/>
                <a:cs typeface="Verdana" panose="020B0604030504040204" pitchFamily="34" charset="0"/>
              </a:rPr>
              <a:t>. The court held that the oral agreement was enforceable. The court must have thought there was no contradiction between the oral agreement and the written contract.</a:t>
            </a:r>
          </a:p>
          <a:p>
            <a:r>
              <a:rPr lang="en-US" sz="2400" dirty="0">
                <a:ea typeface="Times New Roman" panose="02020603050405020304" pitchFamily="18" charset="0"/>
                <a:cs typeface="Verdana" panose="020B0604030504040204" pitchFamily="34" charset="0"/>
              </a:rPr>
              <a:t>(a) True</a:t>
            </a:r>
          </a:p>
          <a:p>
            <a:r>
              <a:rPr lang="en-US" sz="2400" dirty="0">
                <a:effectLst/>
                <a:ea typeface="Times New Roman" panose="02020603050405020304" pitchFamily="18" charset="0"/>
                <a:cs typeface="Verdana" panose="020B0604030504040204" pitchFamily="34" charset="0"/>
              </a:rPr>
              <a:t>(b) False</a:t>
            </a:r>
          </a:p>
          <a:p>
            <a:endParaRPr lang="en-US" sz="2400" dirty="0">
              <a:effectLst/>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04486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A87A2-19D3-4964-AD02-2AF2388A6C4A}"/>
              </a:ext>
            </a:extLst>
          </p:cNvPr>
          <p:cNvSpPr>
            <a:spLocks noGrp="1"/>
          </p:cNvSpPr>
          <p:nvPr>
            <p:ph type="title"/>
          </p:nvPr>
        </p:nvSpPr>
        <p:spPr/>
        <p:txBody>
          <a:bodyPr/>
          <a:lstStyle/>
          <a:p>
            <a:r>
              <a:rPr lang="en-US" dirty="0"/>
              <a:t>A </a:t>
            </a:r>
            <a:r>
              <a:rPr lang="en-US" dirty="0" err="1"/>
              <a:t>Parol</a:t>
            </a:r>
            <a:r>
              <a:rPr lang="en-US" dirty="0"/>
              <a:t> Evidence Rule Pattern</a:t>
            </a:r>
          </a:p>
        </p:txBody>
      </p:sp>
      <p:sp>
        <p:nvSpPr>
          <p:cNvPr id="3" name="Content Placeholder 2">
            <a:extLst>
              <a:ext uri="{FF2B5EF4-FFF2-40B4-BE49-F238E27FC236}">
                <a16:creationId xmlns:a16="http://schemas.microsoft.com/office/drawing/2014/main" id="{D1970C4D-1668-4036-99F7-68AB57389AC0}"/>
              </a:ext>
            </a:extLst>
          </p:cNvPr>
          <p:cNvSpPr>
            <a:spLocks noGrp="1"/>
          </p:cNvSpPr>
          <p:nvPr>
            <p:ph idx="1"/>
          </p:nvPr>
        </p:nvSpPr>
        <p:spPr/>
        <p:txBody>
          <a:bodyPr/>
          <a:lstStyle/>
          <a:p>
            <a:r>
              <a:rPr lang="en-US" dirty="0"/>
              <a:t>A written agreement and </a:t>
            </a:r>
          </a:p>
          <a:p>
            <a:pPr lvl="1"/>
            <a:r>
              <a:rPr lang="en-US" dirty="0"/>
              <a:t>either a prior oral or written agreement,</a:t>
            </a:r>
          </a:p>
          <a:p>
            <a:pPr lvl="1"/>
            <a:r>
              <a:rPr lang="en-US" dirty="0"/>
              <a:t>or a contemporaneous oral agreement.</a:t>
            </a:r>
          </a:p>
          <a:p>
            <a:r>
              <a:rPr lang="en-US" dirty="0"/>
              <a:t>The tutorials call them all </a:t>
            </a:r>
            <a:r>
              <a:rPr lang="en-US" b="1" dirty="0"/>
              <a:t>“side agreements.” </a:t>
            </a:r>
            <a:r>
              <a:rPr lang="en-US" dirty="0"/>
              <a:t>The examples deal in this PowerPoint deal only with prior oral agreements, so I will just refer to them that way. </a:t>
            </a:r>
          </a:p>
          <a:p>
            <a:endParaRPr lang="en-US" dirty="0"/>
          </a:p>
        </p:txBody>
      </p:sp>
    </p:spTree>
    <p:extLst>
      <p:ext uri="{BB962C8B-B14F-4D97-AF65-F5344CB8AC3E}">
        <p14:creationId xmlns:p14="http://schemas.microsoft.com/office/powerpoint/2010/main" val="3032636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A8CE7-A850-4E10-A5C7-16764E0CF1FC}"/>
              </a:ext>
            </a:extLst>
          </p:cNvPr>
          <p:cNvSpPr>
            <a:spLocks noGrp="1"/>
          </p:cNvSpPr>
          <p:nvPr>
            <p:ph type="title"/>
          </p:nvPr>
        </p:nvSpPr>
        <p:spPr/>
        <p:txBody>
          <a:bodyPr/>
          <a:lstStyle/>
          <a:p>
            <a:r>
              <a:rPr lang="en-US" dirty="0" err="1"/>
              <a:t>Mitchill</a:t>
            </a:r>
            <a:r>
              <a:rPr lang="en-US" dirty="0"/>
              <a:t> v. Lath</a:t>
            </a:r>
          </a:p>
        </p:txBody>
      </p:sp>
      <p:sp>
        <p:nvSpPr>
          <p:cNvPr id="3" name="Content Placeholder 2">
            <a:extLst>
              <a:ext uri="{FF2B5EF4-FFF2-40B4-BE49-F238E27FC236}">
                <a16:creationId xmlns:a16="http://schemas.microsoft.com/office/drawing/2014/main" id="{C15F99A6-B6C3-406C-ADBA-4AC3A6983A9E}"/>
              </a:ext>
            </a:extLst>
          </p:cNvPr>
          <p:cNvSpPr>
            <a:spLocks noGrp="1"/>
          </p:cNvSpPr>
          <p:nvPr>
            <p:ph idx="1"/>
          </p:nvPr>
        </p:nvSpPr>
        <p:spPr/>
        <p:txBody>
          <a:bodyPr/>
          <a:lstStyle/>
          <a:p>
            <a:r>
              <a:rPr lang="en-US" dirty="0"/>
              <a:t>Mitchell was negotiating a land purchase with the Laths.  </a:t>
            </a:r>
          </a:p>
          <a:p>
            <a:r>
              <a:rPr lang="en-US" dirty="0"/>
              <a:t>During the negotiations, the Lath’s orally promised to remove an ice house on the adjacent property if Mitchell purchased the land.</a:t>
            </a:r>
          </a:p>
          <a:p>
            <a:r>
              <a:rPr lang="en-US" dirty="0"/>
              <a:t>Mitchell and the Laths later entered into a written agreement for the purchase of the land. The written contract did say anything about the ice house. </a:t>
            </a:r>
          </a:p>
        </p:txBody>
      </p:sp>
    </p:spTree>
    <p:extLst>
      <p:ext uri="{BB962C8B-B14F-4D97-AF65-F5344CB8AC3E}">
        <p14:creationId xmlns:p14="http://schemas.microsoft.com/office/powerpoint/2010/main" val="2411726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29EB1-3D5C-4466-8EED-7028C7F8A7DB}"/>
              </a:ext>
            </a:extLst>
          </p:cNvPr>
          <p:cNvSpPr>
            <a:spLocks noGrp="1"/>
          </p:cNvSpPr>
          <p:nvPr>
            <p:ph type="title"/>
          </p:nvPr>
        </p:nvSpPr>
        <p:spPr/>
        <p:txBody>
          <a:bodyPr/>
          <a:lstStyle/>
          <a:p>
            <a:r>
              <a:rPr lang="en-US" sz="3600" dirty="0"/>
              <a:t>Is The Ice House Agreement Enforceable?</a:t>
            </a:r>
          </a:p>
        </p:txBody>
      </p:sp>
      <p:sp>
        <p:nvSpPr>
          <p:cNvPr id="3" name="Content Placeholder 2">
            <a:extLst>
              <a:ext uri="{FF2B5EF4-FFF2-40B4-BE49-F238E27FC236}">
                <a16:creationId xmlns:a16="http://schemas.microsoft.com/office/drawing/2014/main" id="{E3AFE0B0-297D-48DD-AB4B-D450C3506D4C}"/>
              </a:ext>
            </a:extLst>
          </p:cNvPr>
          <p:cNvSpPr>
            <a:spLocks noGrp="1"/>
          </p:cNvSpPr>
          <p:nvPr>
            <p:ph idx="1"/>
          </p:nvPr>
        </p:nvSpPr>
        <p:spPr>
          <a:xfrm>
            <a:off x="609600" y="1453406"/>
            <a:ext cx="10972800" cy="5023595"/>
          </a:xfrm>
        </p:spPr>
        <p:txBody>
          <a:bodyPr/>
          <a:lstStyle/>
          <a:p>
            <a:r>
              <a:rPr lang="en-US" sz="2800" dirty="0"/>
              <a:t>The rule (two equivalent forms)</a:t>
            </a:r>
          </a:p>
          <a:p>
            <a:r>
              <a:rPr lang="en-US" sz="2800" dirty="0"/>
              <a:t>Terms of a side agreement are unenforceable if (a) they contradict the written agreement; or (b) the written agreement is a complete integration and the side agreement falls within the scope of the written agreement.  </a:t>
            </a:r>
          </a:p>
          <a:p>
            <a:r>
              <a:rPr lang="en-US" sz="2800" dirty="0"/>
              <a:t>Terms of a side agreement are not admitted into evidence if (a) they contradict the written agreement; or (b) the written agreement is a complete integration and the side agreement falls within the scope of the written agreement. </a:t>
            </a:r>
          </a:p>
        </p:txBody>
      </p:sp>
    </p:spTree>
    <p:extLst>
      <p:ext uri="{BB962C8B-B14F-4D97-AF65-F5344CB8AC3E}">
        <p14:creationId xmlns:p14="http://schemas.microsoft.com/office/powerpoint/2010/main" val="2517412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26F69-3166-D947-8406-B1AF3EA0CD82}"/>
              </a:ext>
            </a:extLst>
          </p:cNvPr>
          <p:cNvSpPr>
            <a:spLocks noGrp="1"/>
          </p:cNvSpPr>
          <p:nvPr>
            <p:ph type="title"/>
          </p:nvPr>
        </p:nvSpPr>
        <p:spPr/>
        <p:txBody>
          <a:bodyPr/>
          <a:lstStyle/>
          <a:p>
            <a:r>
              <a:rPr lang="en-US" dirty="0"/>
              <a:t>In A Flow Chart</a:t>
            </a:r>
          </a:p>
        </p:txBody>
      </p:sp>
      <p:sp>
        <p:nvSpPr>
          <p:cNvPr id="4" name="TextBox 3">
            <a:extLst>
              <a:ext uri="{FF2B5EF4-FFF2-40B4-BE49-F238E27FC236}">
                <a16:creationId xmlns:a16="http://schemas.microsoft.com/office/drawing/2014/main" id="{932B68DB-76DB-E2A7-F5EE-1126183678E4}"/>
              </a:ext>
            </a:extLst>
          </p:cNvPr>
          <p:cNvSpPr txBox="1"/>
          <p:nvPr/>
        </p:nvSpPr>
        <p:spPr>
          <a:xfrm>
            <a:off x="3352800" y="1405129"/>
            <a:ext cx="5486400" cy="461665"/>
          </a:xfrm>
          <a:prstGeom prst="rect">
            <a:avLst/>
          </a:prstGeom>
          <a:noFill/>
        </p:spPr>
        <p:txBody>
          <a:bodyPr wrap="square" rtlCol="0">
            <a:spAutoFit/>
          </a:bodyPr>
          <a:lstStyle/>
          <a:p>
            <a:r>
              <a:rPr lang="en-US" sz="2400" dirty="0"/>
              <a:t>Is the side agreement enforceable?</a:t>
            </a:r>
          </a:p>
        </p:txBody>
      </p:sp>
      <p:cxnSp>
        <p:nvCxnSpPr>
          <p:cNvPr id="6" name="Straight Arrow Connector 5">
            <a:extLst>
              <a:ext uri="{FF2B5EF4-FFF2-40B4-BE49-F238E27FC236}">
                <a16:creationId xmlns:a16="http://schemas.microsoft.com/office/drawing/2014/main" id="{030A1F19-C791-8E8D-B213-4ED5C4BE1092}"/>
              </a:ext>
            </a:extLst>
          </p:cNvPr>
          <p:cNvCxnSpPr>
            <a:cxnSpLocks/>
          </p:cNvCxnSpPr>
          <p:nvPr/>
        </p:nvCxnSpPr>
        <p:spPr>
          <a:xfrm>
            <a:off x="5867400" y="1905000"/>
            <a:ext cx="0" cy="381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659D832-9469-0CBA-B9F9-49E2F952B45F}"/>
              </a:ext>
            </a:extLst>
          </p:cNvPr>
          <p:cNvSpPr txBox="1"/>
          <p:nvPr/>
        </p:nvSpPr>
        <p:spPr>
          <a:xfrm>
            <a:off x="3364173" y="2254451"/>
            <a:ext cx="5486400" cy="830997"/>
          </a:xfrm>
          <a:prstGeom prst="rect">
            <a:avLst/>
          </a:prstGeom>
          <a:noFill/>
        </p:spPr>
        <p:txBody>
          <a:bodyPr wrap="square" rtlCol="0">
            <a:spAutoFit/>
          </a:bodyPr>
          <a:lstStyle/>
          <a:p>
            <a:r>
              <a:rPr lang="en-US" sz="2400" dirty="0"/>
              <a:t>Does the side agreement contradict the written agreement?</a:t>
            </a:r>
          </a:p>
        </p:txBody>
      </p:sp>
      <p:cxnSp>
        <p:nvCxnSpPr>
          <p:cNvPr id="10" name="Straight Arrow Connector 9">
            <a:extLst>
              <a:ext uri="{FF2B5EF4-FFF2-40B4-BE49-F238E27FC236}">
                <a16:creationId xmlns:a16="http://schemas.microsoft.com/office/drawing/2014/main" id="{99161768-BBB6-96FA-A950-0C7981A988AB}"/>
              </a:ext>
            </a:extLst>
          </p:cNvPr>
          <p:cNvCxnSpPr/>
          <p:nvPr/>
        </p:nvCxnSpPr>
        <p:spPr>
          <a:xfrm flipH="1">
            <a:off x="3429000" y="3200400"/>
            <a:ext cx="2209800" cy="5334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BF7013A-E8F3-E51B-CD89-80DD9FE21B95}"/>
              </a:ext>
            </a:extLst>
          </p:cNvPr>
          <p:cNvSpPr txBox="1"/>
          <p:nvPr/>
        </p:nvSpPr>
        <p:spPr>
          <a:xfrm>
            <a:off x="1181100" y="3772553"/>
            <a:ext cx="2590800" cy="461665"/>
          </a:xfrm>
          <a:prstGeom prst="rect">
            <a:avLst/>
          </a:prstGeom>
          <a:noFill/>
        </p:spPr>
        <p:txBody>
          <a:bodyPr wrap="square" rtlCol="0">
            <a:spAutoFit/>
          </a:bodyPr>
          <a:lstStyle/>
          <a:p>
            <a:r>
              <a:rPr lang="en-US" sz="2400" dirty="0"/>
              <a:t>Not enforceable </a:t>
            </a:r>
          </a:p>
        </p:txBody>
      </p:sp>
      <p:sp>
        <p:nvSpPr>
          <p:cNvPr id="12" name="TextBox 11">
            <a:extLst>
              <a:ext uri="{FF2B5EF4-FFF2-40B4-BE49-F238E27FC236}">
                <a16:creationId xmlns:a16="http://schemas.microsoft.com/office/drawing/2014/main" id="{21A1A4EF-9AD4-93BF-2558-06F768488804}"/>
              </a:ext>
            </a:extLst>
          </p:cNvPr>
          <p:cNvSpPr txBox="1"/>
          <p:nvPr/>
        </p:nvSpPr>
        <p:spPr>
          <a:xfrm>
            <a:off x="3771900" y="3085448"/>
            <a:ext cx="762000" cy="461665"/>
          </a:xfrm>
          <a:prstGeom prst="rect">
            <a:avLst/>
          </a:prstGeom>
          <a:noFill/>
        </p:spPr>
        <p:txBody>
          <a:bodyPr wrap="square" rtlCol="0">
            <a:spAutoFit/>
          </a:bodyPr>
          <a:lstStyle/>
          <a:p>
            <a:r>
              <a:rPr lang="en-US" sz="2400" dirty="0"/>
              <a:t>Yes </a:t>
            </a:r>
          </a:p>
        </p:txBody>
      </p:sp>
      <p:cxnSp>
        <p:nvCxnSpPr>
          <p:cNvPr id="13" name="Straight Arrow Connector 12">
            <a:extLst>
              <a:ext uri="{FF2B5EF4-FFF2-40B4-BE49-F238E27FC236}">
                <a16:creationId xmlns:a16="http://schemas.microsoft.com/office/drawing/2014/main" id="{BA7394F8-A289-9D87-5FE4-B5EE598165F5}"/>
              </a:ext>
            </a:extLst>
          </p:cNvPr>
          <p:cNvCxnSpPr>
            <a:cxnSpLocks/>
          </p:cNvCxnSpPr>
          <p:nvPr/>
        </p:nvCxnSpPr>
        <p:spPr>
          <a:xfrm>
            <a:off x="5637663" y="3200400"/>
            <a:ext cx="2210937" cy="7218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6E93FB04-7D23-B20E-E302-26633BDE06A8}"/>
              </a:ext>
            </a:extLst>
          </p:cNvPr>
          <p:cNvSpPr txBox="1"/>
          <p:nvPr/>
        </p:nvSpPr>
        <p:spPr>
          <a:xfrm>
            <a:off x="6553202" y="3099665"/>
            <a:ext cx="762000" cy="461665"/>
          </a:xfrm>
          <a:prstGeom prst="rect">
            <a:avLst/>
          </a:prstGeom>
          <a:noFill/>
        </p:spPr>
        <p:txBody>
          <a:bodyPr wrap="square" rtlCol="0">
            <a:spAutoFit/>
          </a:bodyPr>
          <a:lstStyle/>
          <a:p>
            <a:r>
              <a:rPr lang="en-US" sz="2400" dirty="0"/>
              <a:t>No </a:t>
            </a:r>
          </a:p>
        </p:txBody>
      </p:sp>
      <p:sp>
        <p:nvSpPr>
          <p:cNvPr id="18" name="TextBox 17">
            <a:extLst>
              <a:ext uri="{FF2B5EF4-FFF2-40B4-BE49-F238E27FC236}">
                <a16:creationId xmlns:a16="http://schemas.microsoft.com/office/drawing/2014/main" id="{40AFA49A-1DAE-7ACF-53AA-CFF13BE39A3A}"/>
              </a:ext>
            </a:extLst>
          </p:cNvPr>
          <p:cNvSpPr txBox="1"/>
          <p:nvPr/>
        </p:nvSpPr>
        <p:spPr>
          <a:xfrm>
            <a:off x="5257800" y="3848752"/>
            <a:ext cx="6781800" cy="461665"/>
          </a:xfrm>
          <a:prstGeom prst="rect">
            <a:avLst/>
          </a:prstGeom>
          <a:noFill/>
        </p:spPr>
        <p:txBody>
          <a:bodyPr wrap="square" rtlCol="0">
            <a:spAutoFit/>
          </a:bodyPr>
          <a:lstStyle/>
          <a:p>
            <a:r>
              <a:rPr lang="en-US" sz="2400" dirty="0"/>
              <a:t>Is the written contract a complete integration?</a:t>
            </a:r>
          </a:p>
        </p:txBody>
      </p:sp>
      <p:cxnSp>
        <p:nvCxnSpPr>
          <p:cNvPr id="19" name="Straight Arrow Connector 18">
            <a:extLst>
              <a:ext uri="{FF2B5EF4-FFF2-40B4-BE49-F238E27FC236}">
                <a16:creationId xmlns:a16="http://schemas.microsoft.com/office/drawing/2014/main" id="{5AB04CA9-EE7F-1C6B-A7CC-B92EEF0C1C76}"/>
              </a:ext>
            </a:extLst>
          </p:cNvPr>
          <p:cNvCxnSpPr/>
          <p:nvPr/>
        </p:nvCxnSpPr>
        <p:spPr>
          <a:xfrm flipH="1">
            <a:off x="5867400" y="4536909"/>
            <a:ext cx="2209800" cy="5334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0F3D4C78-5598-D7CE-59B4-D5F9D623649F}"/>
              </a:ext>
            </a:extLst>
          </p:cNvPr>
          <p:cNvSpPr txBox="1"/>
          <p:nvPr/>
        </p:nvSpPr>
        <p:spPr>
          <a:xfrm>
            <a:off x="6210300" y="4421957"/>
            <a:ext cx="762000" cy="461665"/>
          </a:xfrm>
          <a:prstGeom prst="rect">
            <a:avLst/>
          </a:prstGeom>
          <a:noFill/>
        </p:spPr>
        <p:txBody>
          <a:bodyPr wrap="square" rtlCol="0">
            <a:spAutoFit/>
          </a:bodyPr>
          <a:lstStyle/>
          <a:p>
            <a:r>
              <a:rPr lang="en-US" sz="2400" dirty="0"/>
              <a:t>Yes </a:t>
            </a:r>
          </a:p>
        </p:txBody>
      </p:sp>
      <p:cxnSp>
        <p:nvCxnSpPr>
          <p:cNvPr id="21" name="Straight Arrow Connector 20">
            <a:extLst>
              <a:ext uri="{FF2B5EF4-FFF2-40B4-BE49-F238E27FC236}">
                <a16:creationId xmlns:a16="http://schemas.microsoft.com/office/drawing/2014/main" id="{48A8F63E-677D-881E-05CC-9FC673B806EB}"/>
              </a:ext>
            </a:extLst>
          </p:cNvPr>
          <p:cNvCxnSpPr>
            <a:cxnSpLocks/>
          </p:cNvCxnSpPr>
          <p:nvPr/>
        </p:nvCxnSpPr>
        <p:spPr>
          <a:xfrm>
            <a:off x="8076063" y="4536909"/>
            <a:ext cx="2210937" cy="7218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121E8A26-E36A-FE38-BD2F-0CB5919AAF13}"/>
              </a:ext>
            </a:extLst>
          </p:cNvPr>
          <p:cNvSpPr txBox="1"/>
          <p:nvPr/>
        </p:nvSpPr>
        <p:spPr>
          <a:xfrm>
            <a:off x="8991602" y="4436174"/>
            <a:ext cx="762000" cy="461665"/>
          </a:xfrm>
          <a:prstGeom prst="rect">
            <a:avLst/>
          </a:prstGeom>
          <a:noFill/>
        </p:spPr>
        <p:txBody>
          <a:bodyPr wrap="square" rtlCol="0">
            <a:spAutoFit/>
          </a:bodyPr>
          <a:lstStyle/>
          <a:p>
            <a:r>
              <a:rPr lang="en-US" sz="2400" dirty="0"/>
              <a:t>No </a:t>
            </a:r>
          </a:p>
        </p:txBody>
      </p:sp>
      <p:sp>
        <p:nvSpPr>
          <p:cNvPr id="23" name="TextBox 22">
            <a:extLst>
              <a:ext uri="{FF2B5EF4-FFF2-40B4-BE49-F238E27FC236}">
                <a16:creationId xmlns:a16="http://schemas.microsoft.com/office/drawing/2014/main" id="{91368519-8023-F9F8-5D9D-B756099CF8AC}"/>
              </a:ext>
            </a:extLst>
          </p:cNvPr>
          <p:cNvSpPr txBox="1"/>
          <p:nvPr/>
        </p:nvSpPr>
        <p:spPr>
          <a:xfrm>
            <a:off x="9296400" y="5236022"/>
            <a:ext cx="2590800" cy="461665"/>
          </a:xfrm>
          <a:prstGeom prst="rect">
            <a:avLst/>
          </a:prstGeom>
          <a:noFill/>
        </p:spPr>
        <p:txBody>
          <a:bodyPr wrap="square" rtlCol="0">
            <a:spAutoFit/>
          </a:bodyPr>
          <a:lstStyle/>
          <a:p>
            <a:r>
              <a:rPr lang="en-US" sz="2400" dirty="0"/>
              <a:t>Enforceable </a:t>
            </a:r>
          </a:p>
        </p:txBody>
      </p:sp>
      <p:sp>
        <p:nvSpPr>
          <p:cNvPr id="24" name="TextBox 23">
            <a:extLst>
              <a:ext uri="{FF2B5EF4-FFF2-40B4-BE49-F238E27FC236}">
                <a16:creationId xmlns:a16="http://schemas.microsoft.com/office/drawing/2014/main" id="{2E37D5F2-B412-57BF-EA53-F62527ACF365}"/>
              </a:ext>
            </a:extLst>
          </p:cNvPr>
          <p:cNvSpPr txBox="1"/>
          <p:nvPr/>
        </p:nvSpPr>
        <p:spPr>
          <a:xfrm>
            <a:off x="3290250" y="5101457"/>
            <a:ext cx="5333998" cy="461665"/>
          </a:xfrm>
          <a:prstGeom prst="rect">
            <a:avLst/>
          </a:prstGeom>
          <a:noFill/>
        </p:spPr>
        <p:txBody>
          <a:bodyPr wrap="square" rtlCol="0">
            <a:spAutoFit/>
          </a:bodyPr>
          <a:lstStyle/>
          <a:p>
            <a:r>
              <a:rPr lang="en-US" sz="2400" dirty="0"/>
              <a:t>Is the oral agreement in the scope?</a:t>
            </a:r>
          </a:p>
        </p:txBody>
      </p:sp>
      <p:cxnSp>
        <p:nvCxnSpPr>
          <p:cNvPr id="25" name="Straight Arrow Connector 24">
            <a:extLst>
              <a:ext uri="{FF2B5EF4-FFF2-40B4-BE49-F238E27FC236}">
                <a16:creationId xmlns:a16="http://schemas.microsoft.com/office/drawing/2014/main" id="{3CDAB2FA-D7B4-892E-FD03-A2A4E626E41C}"/>
              </a:ext>
            </a:extLst>
          </p:cNvPr>
          <p:cNvCxnSpPr/>
          <p:nvPr/>
        </p:nvCxnSpPr>
        <p:spPr>
          <a:xfrm flipH="1">
            <a:off x="3124200" y="5651119"/>
            <a:ext cx="2209800" cy="5334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B765EED5-266F-184D-003A-A53F38336C7F}"/>
              </a:ext>
            </a:extLst>
          </p:cNvPr>
          <p:cNvSpPr txBox="1"/>
          <p:nvPr/>
        </p:nvSpPr>
        <p:spPr>
          <a:xfrm>
            <a:off x="3467100" y="5536167"/>
            <a:ext cx="762000" cy="461665"/>
          </a:xfrm>
          <a:prstGeom prst="rect">
            <a:avLst/>
          </a:prstGeom>
          <a:noFill/>
        </p:spPr>
        <p:txBody>
          <a:bodyPr wrap="square" rtlCol="0">
            <a:spAutoFit/>
          </a:bodyPr>
          <a:lstStyle/>
          <a:p>
            <a:r>
              <a:rPr lang="en-US" sz="2400" dirty="0"/>
              <a:t>Yes </a:t>
            </a:r>
          </a:p>
        </p:txBody>
      </p:sp>
      <p:cxnSp>
        <p:nvCxnSpPr>
          <p:cNvPr id="27" name="Straight Arrow Connector 26">
            <a:extLst>
              <a:ext uri="{FF2B5EF4-FFF2-40B4-BE49-F238E27FC236}">
                <a16:creationId xmlns:a16="http://schemas.microsoft.com/office/drawing/2014/main" id="{814AC411-35C3-2D64-DFAD-DBBA3733A1DF}"/>
              </a:ext>
            </a:extLst>
          </p:cNvPr>
          <p:cNvCxnSpPr>
            <a:cxnSpLocks/>
          </p:cNvCxnSpPr>
          <p:nvPr/>
        </p:nvCxnSpPr>
        <p:spPr>
          <a:xfrm>
            <a:off x="5332863" y="5651119"/>
            <a:ext cx="1906137" cy="6001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CCC6416B-B430-B53F-2CFF-4AC6BE2F0895}"/>
              </a:ext>
            </a:extLst>
          </p:cNvPr>
          <p:cNvSpPr txBox="1"/>
          <p:nvPr/>
        </p:nvSpPr>
        <p:spPr>
          <a:xfrm>
            <a:off x="6248402" y="5550384"/>
            <a:ext cx="762000" cy="461665"/>
          </a:xfrm>
          <a:prstGeom prst="rect">
            <a:avLst/>
          </a:prstGeom>
          <a:noFill/>
        </p:spPr>
        <p:txBody>
          <a:bodyPr wrap="square" rtlCol="0">
            <a:spAutoFit/>
          </a:bodyPr>
          <a:lstStyle/>
          <a:p>
            <a:r>
              <a:rPr lang="en-US" sz="2400" dirty="0"/>
              <a:t>No </a:t>
            </a:r>
          </a:p>
        </p:txBody>
      </p:sp>
      <p:sp>
        <p:nvSpPr>
          <p:cNvPr id="30" name="TextBox 29">
            <a:extLst>
              <a:ext uri="{FF2B5EF4-FFF2-40B4-BE49-F238E27FC236}">
                <a16:creationId xmlns:a16="http://schemas.microsoft.com/office/drawing/2014/main" id="{E9E124CF-BE0B-247B-D57C-C954973689B0}"/>
              </a:ext>
            </a:extLst>
          </p:cNvPr>
          <p:cNvSpPr txBox="1"/>
          <p:nvPr/>
        </p:nvSpPr>
        <p:spPr>
          <a:xfrm>
            <a:off x="6210300" y="6230143"/>
            <a:ext cx="2590800" cy="461665"/>
          </a:xfrm>
          <a:prstGeom prst="rect">
            <a:avLst/>
          </a:prstGeom>
          <a:noFill/>
        </p:spPr>
        <p:txBody>
          <a:bodyPr wrap="square" rtlCol="0">
            <a:spAutoFit/>
          </a:bodyPr>
          <a:lstStyle/>
          <a:p>
            <a:r>
              <a:rPr lang="en-US" sz="2400" dirty="0"/>
              <a:t>Enforceable </a:t>
            </a:r>
          </a:p>
        </p:txBody>
      </p:sp>
      <p:sp>
        <p:nvSpPr>
          <p:cNvPr id="31" name="TextBox 30">
            <a:extLst>
              <a:ext uri="{FF2B5EF4-FFF2-40B4-BE49-F238E27FC236}">
                <a16:creationId xmlns:a16="http://schemas.microsoft.com/office/drawing/2014/main" id="{E9A1FCBC-2488-628D-997A-AC79A53CD183}"/>
              </a:ext>
            </a:extLst>
          </p:cNvPr>
          <p:cNvSpPr txBox="1"/>
          <p:nvPr/>
        </p:nvSpPr>
        <p:spPr>
          <a:xfrm>
            <a:off x="2190182" y="6251279"/>
            <a:ext cx="2590800" cy="461665"/>
          </a:xfrm>
          <a:prstGeom prst="rect">
            <a:avLst/>
          </a:prstGeom>
          <a:noFill/>
        </p:spPr>
        <p:txBody>
          <a:bodyPr wrap="square" rtlCol="0">
            <a:spAutoFit/>
          </a:bodyPr>
          <a:lstStyle/>
          <a:p>
            <a:r>
              <a:rPr lang="en-US" sz="2400" dirty="0"/>
              <a:t>Not enforceable </a:t>
            </a:r>
          </a:p>
        </p:txBody>
      </p:sp>
    </p:spTree>
    <p:extLst>
      <p:ext uri="{BB962C8B-B14F-4D97-AF65-F5344CB8AC3E}">
        <p14:creationId xmlns:p14="http://schemas.microsoft.com/office/powerpoint/2010/main" val="2547501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B43E2-E481-437A-AC19-6A27E619690D}"/>
              </a:ext>
            </a:extLst>
          </p:cNvPr>
          <p:cNvSpPr>
            <a:spLocks noGrp="1"/>
          </p:cNvSpPr>
          <p:nvPr>
            <p:ph type="title"/>
          </p:nvPr>
        </p:nvSpPr>
        <p:spPr/>
        <p:txBody>
          <a:bodyPr/>
          <a:lstStyle/>
          <a:p>
            <a:r>
              <a:rPr lang="en-US" dirty="0"/>
              <a:t>Contradiction?</a:t>
            </a:r>
          </a:p>
        </p:txBody>
      </p:sp>
      <p:sp>
        <p:nvSpPr>
          <p:cNvPr id="3" name="Content Placeholder 2">
            <a:extLst>
              <a:ext uri="{FF2B5EF4-FFF2-40B4-BE49-F238E27FC236}">
                <a16:creationId xmlns:a16="http://schemas.microsoft.com/office/drawing/2014/main" id="{292067D1-6CD2-47BF-B30A-7EA063D0B67F}"/>
              </a:ext>
            </a:extLst>
          </p:cNvPr>
          <p:cNvSpPr>
            <a:spLocks noGrp="1"/>
          </p:cNvSpPr>
          <p:nvPr>
            <p:ph idx="1"/>
          </p:nvPr>
        </p:nvSpPr>
        <p:spPr/>
        <p:txBody>
          <a:bodyPr/>
          <a:lstStyle/>
          <a:p>
            <a:r>
              <a:rPr lang="en-US" dirty="0"/>
              <a:t>Does the oral agreement in </a:t>
            </a:r>
            <a:r>
              <a:rPr lang="en-US" i="1" dirty="0" err="1"/>
              <a:t>Mitchill</a:t>
            </a:r>
            <a:r>
              <a:rPr lang="en-US" dirty="0"/>
              <a:t> contradict the written agreement. </a:t>
            </a:r>
          </a:p>
          <a:p>
            <a:r>
              <a:rPr lang="en-US" dirty="0"/>
              <a:t>Roughly, the agreement’s contradict each other if they </a:t>
            </a:r>
            <a:r>
              <a:rPr lang="en-US" b="1" dirty="0"/>
              <a:t>assert </a:t>
            </a:r>
            <a:r>
              <a:rPr lang="en-US" dirty="0"/>
              <a:t>inconsistent things. </a:t>
            </a:r>
          </a:p>
          <a:p>
            <a:pPr marL="0" indent="0">
              <a:buNone/>
            </a:pPr>
            <a:r>
              <a:rPr lang="en-US" b="1" dirty="0"/>
              <a:t>Silence in the written agreement is NOT a contradiction. </a:t>
            </a:r>
          </a:p>
          <a:p>
            <a:pPr marL="0" indent="0">
              <a:buNone/>
            </a:pPr>
            <a:endParaRPr lang="en-US" b="1" dirty="0"/>
          </a:p>
          <a:p>
            <a:r>
              <a:rPr lang="en-US" dirty="0"/>
              <a:t>There is a contradiction in </a:t>
            </a:r>
            <a:r>
              <a:rPr lang="en-US" i="1" dirty="0" err="1"/>
              <a:t>Mitchill</a:t>
            </a:r>
            <a:r>
              <a:rPr lang="en-US" dirty="0"/>
              <a:t>. </a:t>
            </a:r>
          </a:p>
          <a:p>
            <a:r>
              <a:rPr lang="en-US" dirty="0"/>
              <a:t>(a) True</a:t>
            </a:r>
          </a:p>
          <a:p>
            <a:r>
              <a:rPr lang="en-US" dirty="0"/>
              <a:t>(b) False</a:t>
            </a:r>
          </a:p>
        </p:txBody>
      </p:sp>
    </p:spTree>
    <p:extLst>
      <p:ext uri="{BB962C8B-B14F-4D97-AF65-F5344CB8AC3E}">
        <p14:creationId xmlns:p14="http://schemas.microsoft.com/office/powerpoint/2010/main" val="4137893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F328E-9404-4A64-9382-A7108E4D711A}"/>
              </a:ext>
            </a:extLst>
          </p:cNvPr>
          <p:cNvSpPr>
            <a:spLocks noGrp="1"/>
          </p:cNvSpPr>
          <p:nvPr>
            <p:ph type="title"/>
          </p:nvPr>
        </p:nvSpPr>
        <p:spPr/>
        <p:txBody>
          <a:bodyPr/>
          <a:lstStyle/>
          <a:p>
            <a:r>
              <a:rPr lang="en-US" dirty="0"/>
              <a:t>What Is A Contradiction? </a:t>
            </a:r>
          </a:p>
        </p:txBody>
      </p:sp>
      <p:sp>
        <p:nvSpPr>
          <p:cNvPr id="3" name="Content Placeholder 2">
            <a:extLst>
              <a:ext uri="{FF2B5EF4-FFF2-40B4-BE49-F238E27FC236}">
                <a16:creationId xmlns:a16="http://schemas.microsoft.com/office/drawing/2014/main" id="{CF087BBB-0DAB-4AAB-A48E-3633ABB70070}"/>
              </a:ext>
            </a:extLst>
          </p:cNvPr>
          <p:cNvSpPr>
            <a:spLocks noGrp="1"/>
          </p:cNvSpPr>
          <p:nvPr>
            <p:ph idx="1"/>
          </p:nvPr>
        </p:nvSpPr>
        <p:spPr/>
        <p:txBody>
          <a:bodyPr/>
          <a:lstStyle/>
          <a:p>
            <a:r>
              <a:rPr lang="en-US" sz="2800" b="1" dirty="0">
                <a:effectLst/>
                <a:ea typeface="Times New Roman" panose="02020603050405020304" pitchFamily="18" charset="0"/>
                <a:cs typeface="Times New Roman" panose="02020603050405020304" pitchFamily="18" charset="0"/>
              </a:rPr>
              <a:t>It is a contradiction that cannot be explained away.</a:t>
            </a:r>
            <a:r>
              <a:rPr lang="en-US" sz="2800" dirty="0">
                <a:effectLst/>
                <a:ea typeface="Times New Roman" panose="02020603050405020304" pitchFamily="18" charset="0"/>
                <a:cs typeface="Times New Roman" panose="02020603050405020304" pitchFamily="18" charset="0"/>
              </a:rPr>
              <a:t>  </a:t>
            </a:r>
          </a:p>
          <a:p>
            <a:r>
              <a:rPr lang="en-US" sz="2800" dirty="0">
                <a:effectLst/>
                <a:ea typeface="Times New Roman" panose="02020603050405020304" pitchFamily="18" charset="0"/>
                <a:cs typeface="Times New Roman" panose="02020603050405020304" pitchFamily="18" charset="0"/>
              </a:rPr>
              <a:t>The contradiction rule boils down to a rebuttable presumption.  </a:t>
            </a:r>
          </a:p>
          <a:p>
            <a:r>
              <a:rPr lang="en-US" sz="2800" dirty="0"/>
              <a:t>The Restatement’s “buyer”/ “seller” example. </a:t>
            </a:r>
          </a:p>
          <a:p>
            <a:pPr lvl="1"/>
            <a:r>
              <a:rPr lang="en-US" sz="2400" dirty="0"/>
              <a:t>Alice is buying Malibu Barbies from Bob. Alice does not want her competitors to know she is buying the Barbies. So she and Bob orally agree that in the contract “buyer” will mean “seller” and that “seller will mean “buyer,” and that Alice is the buyer of the Barbies, even though in the written agreement, Alice is the seller. </a:t>
            </a:r>
          </a:p>
          <a:p>
            <a:r>
              <a:rPr lang="en-US" sz="2800" dirty="0"/>
              <a:t>Does the oral agreement contradict the written agreement?</a:t>
            </a:r>
          </a:p>
          <a:p>
            <a:r>
              <a:rPr lang="en-US" sz="2800" dirty="0"/>
              <a:t>(a) Yes</a:t>
            </a:r>
          </a:p>
          <a:p>
            <a:r>
              <a:rPr lang="en-US" sz="2800" dirty="0"/>
              <a:t>(b) No</a:t>
            </a:r>
          </a:p>
        </p:txBody>
      </p:sp>
    </p:spTree>
    <p:extLst>
      <p:ext uri="{BB962C8B-B14F-4D97-AF65-F5344CB8AC3E}">
        <p14:creationId xmlns:p14="http://schemas.microsoft.com/office/powerpoint/2010/main" val="4111247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29E33-7DA5-4BDB-AF87-CEB3C49E13E3}"/>
              </a:ext>
            </a:extLst>
          </p:cNvPr>
          <p:cNvSpPr>
            <a:spLocks noGrp="1"/>
          </p:cNvSpPr>
          <p:nvPr>
            <p:ph type="title"/>
          </p:nvPr>
        </p:nvSpPr>
        <p:spPr/>
        <p:txBody>
          <a:bodyPr/>
          <a:lstStyle/>
          <a:p>
            <a:r>
              <a:rPr lang="en-US" dirty="0"/>
              <a:t>Ed And Sally</a:t>
            </a:r>
          </a:p>
        </p:txBody>
      </p:sp>
      <p:sp>
        <p:nvSpPr>
          <p:cNvPr id="3" name="Content Placeholder 2">
            <a:extLst>
              <a:ext uri="{FF2B5EF4-FFF2-40B4-BE49-F238E27FC236}">
                <a16:creationId xmlns:a16="http://schemas.microsoft.com/office/drawing/2014/main" id="{F3F3DF57-8565-47B2-8118-6828ED5BAA1B}"/>
              </a:ext>
            </a:extLst>
          </p:cNvPr>
          <p:cNvSpPr>
            <a:spLocks noGrp="1"/>
          </p:cNvSpPr>
          <p:nvPr>
            <p:ph idx="1"/>
          </p:nvPr>
        </p:nvSpPr>
        <p:spPr>
          <a:xfrm>
            <a:off x="609600" y="1066800"/>
            <a:ext cx="10972800" cy="5715000"/>
          </a:xfrm>
        </p:spPr>
        <p:txBody>
          <a:bodyPr/>
          <a:lstStyle/>
          <a:p>
            <a:r>
              <a:rPr lang="en-US" sz="2400" dirty="0"/>
              <a:t>Sally is negotiating the purchase of a condo.  The condos are under construction; the architect and developer is Ed, and this project is his first construction project.  The unit that Sally is interested in has not yet been built, and she discussing the design of that unit with Ed.  They orally agree that Ed will make the wall that divides the bedroom from the rest of the unit a curved wall instead of a straight one.  This is a very important aesthetic consideration for Sally.  Sally is an artist and she plans to paint a mural on the curved wall, and the curve is essential to the overall aesthetic effect of the mural.  She explains both points to Ed.  After making this agreement, Sally and Ed sign a written contract under which Sally agrees to purchase and Ed agrees to build the condo and transfer ownership to Sally in six months. The written contract says nothing about the curved wall. </a:t>
            </a:r>
          </a:p>
          <a:p>
            <a:r>
              <a:rPr lang="en-US" sz="2400" dirty="0"/>
              <a:t>Does the oral agreement contradict the written contract?</a:t>
            </a:r>
          </a:p>
          <a:p>
            <a:r>
              <a:rPr lang="en-US" sz="2400" dirty="0"/>
              <a:t>(a) Yes</a:t>
            </a:r>
          </a:p>
          <a:p>
            <a:r>
              <a:rPr lang="en-US" sz="2400" dirty="0"/>
              <a:t>(b) No</a:t>
            </a:r>
          </a:p>
        </p:txBody>
      </p:sp>
    </p:spTree>
    <p:extLst>
      <p:ext uri="{BB962C8B-B14F-4D97-AF65-F5344CB8AC3E}">
        <p14:creationId xmlns:p14="http://schemas.microsoft.com/office/powerpoint/2010/main" val="1905590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96BA2-151C-44E5-803F-9A6E89CE9641}"/>
              </a:ext>
            </a:extLst>
          </p:cNvPr>
          <p:cNvSpPr>
            <a:spLocks noGrp="1"/>
          </p:cNvSpPr>
          <p:nvPr>
            <p:ph type="title"/>
          </p:nvPr>
        </p:nvSpPr>
        <p:spPr/>
        <p:txBody>
          <a:bodyPr/>
          <a:lstStyle/>
          <a:p>
            <a:r>
              <a:rPr lang="en-US" dirty="0"/>
              <a:t>No Contradiction</a:t>
            </a:r>
          </a:p>
        </p:txBody>
      </p:sp>
      <p:sp>
        <p:nvSpPr>
          <p:cNvPr id="3" name="Content Placeholder 2">
            <a:extLst>
              <a:ext uri="{FF2B5EF4-FFF2-40B4-BE49-F238E27FC236}">
                <a16:creationId xmlns:a16="http://schemas.microsoft.com/office/drawing/2014/main" id="{0F8308B7-5F30-41F5-BB3D-08E965C60209}"/>
              </a:ext>
            </a:extLst>
          </p:cNvPr>
          <p:cNvSpPr>
            <a:spLocks noGrp="1"/>
          </p:cNvSpPr>
          <p:nvPr>
            <p:ph idx="1"/>
          </p:nvPr>
        </p:nvSpPr>
        <p:spPr/>
        <p:txBody>
          <a:bodyPr/>
          <a:lstStyle/>
          <a:p>
            <a:r>
              <a:rPr lang="en-US" sz="3200" dirty="0"/>
              <a:t>Terms of a side agreement are unenforceable if (a) </a:t>
            </a:r>
            <a:r>
              <a:rPr lang="en-US" sz="3200" b="1" dirty="0"/>
              <a:t>they contradict the written agreement</a:t>
            </a:r>
            <a:r>
              <a:rPr lang="en-US" sz="3200" dirty="0"/>
              <a:t>; or (b) the written agreement is a complete integration and the side agreement falls within the scope of the written agreement.</a:t>
            </a:r>
          </a:p>
          <a:p>
            <a:r>
              <a:rPr lang="en-US" sz="3200" dirty="0"/>
              <a:t>But we are not done. We have to move on to part (b).   </a:t>
            </a:r>
          </a:p>
          <a:p>
            <a:endParaRPr lang="en-US" dirty="0"/>
          </a:p>
        </p:txBody>
      </p:sp>
    </p:spTree>
    <p:extLst>
      <p:ext uri="{BB962C8B-B14F-4D97-AF65-F5344CB8AC3E}">
        <p14:creationId xmlns:p14="http://schemas.microsoft.com/office/powerpoint/2010/main" val="2549103103"/>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1750</TotalTime>
  <Words>860</Words>
  <Application>Microsoft Office PowerPoint</Application>
  <PresentationFormat>Widescreen</PresentationFormat>
  <Paragraphs>59</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Garamond</vt:lpstr>
      <vt:lpstr>Wingdings</vt:lpstr>
      <vt:lpstr>Edge</vt:lpstr>
      <vt:lpstr>Basic Parol Evidence</vt:lpstr>
      <vt:lpstr>A Parol Evidence Rule Pattern</vt:lpstr>
      <vt:lpstr>Mitchill v. Lath</vt:lpstr>
      <vt:lpstr>Is The Ice House Agreement Enforceable?</vt:lpstr>
      <vt:lpstr>In A Flow Chart</vt:lpstr>
      <vt:lpstr>Contradiction?</vt:lpstr>
      <vt:lpstr>What Is A Contradiction? </vt:lpstr>
      <vt:lpstr>Ed And Sally</vt:lpstr>
      <vt:lpstr>No Contradiction</vt:lpstr>
      <vt:lpstr>The Annunciator Panel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dc:creator>
  <cp:lastModifiedBy>Richard Warner</cp:lastModifiedBy>
  <cp:revision>383</cp:revision>
  <dcterms:created xsi:type="dcterms:W3CDTF">2004-02-07T15:09:36Z</dcterms:created>
  <dcterms:modified xsi:type="dcterms:W3CDTF">2022-11-15T22:47:29Z</dcterms:modified>
</cp:coreProperties>
</file>